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8" r:id="rId2"/>
    <p:sldId id="266" r:id="rId3"/>
    <p:sldId id="277" r:id="rId4"/>
    <p:sldId id="272" r:id="rId5"/>
    <p:sldId id="273" r:id="rId6"/>
    <p:sldId id="274" r:id="rId7"/>
    <p:sldId id="279" r:id="rId8"/>
    <p:sldId id="280" r:id="rId9"/>
    <p:sldId id="282" r:id="rId10"/>
    <p:sldId id="275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09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5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5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45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4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25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6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0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1A49A5-F9EF-4DF3-946F-3396137D1F17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BA238F-32C2-497B-BB72-5C881CC373F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11817"/>
          <a:stretch/>
        </p:blipFill>
        <p:spPr>
          <a:xfrm>
            <a:off x="-47106" y="0"/>
            <a:ext cx="12286211" cy="6334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4211" y="972591"/>
            <a:ext cx="12286211" cy="1030776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bg2">
                    <a:lumMod val="10000"/>
                  </a:schemeClr>
                </a:solidFill>
              </a:rPr>
              <a:t>Los Altos Zoning Map Amendment</a:t>
            </a:r>
            <a:endParaRPr lang="en-US" sz="6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2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426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838988"/>
            <a:ext cx="10058400" cy="150362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10000" b="1" dirty="0" smtClean="0">
                <a:solidFill>
                  <a:schemeClr val="bg2">
                    <a:lumMod val="10000"/>
                  </a:schemeClr>
                </a:solidFill>
              </a:rPr>
              <a:t>Questions?</a:t>
            </a:r>
            <a:endParaRPr lang="en-US" sz="10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8" y="540327"/>
            <a:ext cx="3413036" cy="314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302" y="1350951"/>
            <a:ext cx="7135761" cy="4056790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2">
                    <a:lumMod val="10000"/>
                  </a:schemeClr>
                </a:solidFill>
              </a:rPr>
              <a:t>Basis of Legal Guidelines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The Vista’s Planned Development agreement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Vista’s CC&amp;R’s document</a:t>
            </a:r>
            <a:endParaRPr lang="en-US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94968" y="3883250"/>
            <a:ext cx="3706761" cy="1524491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 u="sng" dirty="0" smtClean="0">
                <a:solidFill>
                  <a:schemeClr val="bg2">
                    <a:lumMod val="10000"/>
                  </a:schemeClr>
                </a:solidFill>
              </a:rPr>
              <a:t>The Vistas</a:t>
            </a:r>
          </a:p>
          <a:p>
            <a:r>
              <a:rPr lang="en-US" sz="5000" dirty="0" smtClean="0">
                <a:solidFill>
                  <a:schemeClr val="bg2">
                    <a:lumMod val="10000"/>
                  </a:schemeClr>
                </a:solidFill>
              </a:rPr>
              <a:t>A Planned Residential Community</a:t>
            </a:r>
          </a:p>
        </p:txBody>
      </p:sp>
    </p:spTree>
    <p:extLst>
      <p:ext uri="{BB962C8B-B14F-4D97-AF65-F5344CB8AC3E}">
        <p14:creationId xmlns:p14="http://schemas.microsoft.com/office/powerpoint/2010/main" val="24124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43928"/>
          </a:xfrm>
        </p:spPr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Original Vista’s Approval from 1988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0" y="1209396"/>
            <a:ext cx="4279908" cy="5538705"/>
          </a:xfrm>
          <a:ln>
            <a:solidFill>
              <a:schemeClr val="accent1"/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05898" y="1068434"/>
            <a:ext cx="3801749" cy="5689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4898252" y="3656080"/>
            <a:ext cx="2689212" cy="16651"/>
          </a:xfrm>
          <a:prstGeom prst="straightConnector1">
            <a:avLst/>
          </a:prstGeom>
          <a:ln w="539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39929" y="3073036"/>
            <a:ext cx="2805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</a:rPr>
              <a:t>Build-Out of the Vista’s</a:t>
            </a: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787535" y="3875486"/>
            <a:ext cx="611924" cy="206524"/>
          </a:xfrm>
          <a:custGeom>
            <a:avLst/>
            <a:gdLst>
              <a:gd name="connsiteX0" fmla="*/ 0 w 665018"/>
              <a:gd name="connsiteY0" fmla="*/ 216131 h 224443"/>
              <a:gd name="connsiteX1" fmla="*/ 606829 w 665018"/>
              <a:gd name="connsiteY1" fmla="*/ 224443 h 224443"/>
              <a:gd name="connsiteX2" fmla="*/ 665018 w 665018"/>
              <a:gd name="connsiteY2" fmla="*/ 182880 h 224443"/>
              <a:gd name="connsiteX3" fmla="*/ 581891 w 665018"/>
              <a:gd name="connsiteY3" fmla="*/ 49876 h 224443"/>
              <a:gd name="connsiteX4" fmla="*/ 515389 w 665018"/>
              <a:gd name="connsiteY4" fmla="*/ 0 h 224443"/>
              <a:gd name="connsiteX5" fmla="*/ 24938 w 665018"/>
              <a:gd name="connsiteY5" fmla="*/ 157942 h 224443"/>
              <a:gd name="connsiteX6" fmla="*/ 0 w 665018"/>
              <a:gd name="connsiteY6" fmla="*/ 216131 h 2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018" h="224443">
                <a:moveTo>
                  <a:pt x="0" y="216131"/>
                </a:moveTo>
                <a:lnTo>
                  <a:pt x="606829" y="224443"/>
                </a:lnTo>
                <a:lnTo>
                  <a:pt x="665018" y="182880"/>
                </a:lnTo>
                <a:lnTo>
                  <a:pt x="581891" y="49876"/>
                </a:lnTo>
                <a:lnTo>
                  <a:pt x="515389" y="0"/>
                </a:lnTo>
                <a:lnTo>
                  <a:pt x="24938" y="157942"/>
                </a:lnTo>
                <a:lnTo>
                  <a:pt x="0" y="216131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508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009997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</a:rPr>
              <a:t>Why is the Zone Change Needed?</a:t>
            </a:r>
            <a:endParaRPr lang="en-US" sz="3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0697" y="1837111"/>
            <a:ext cx="3557847" cy="477016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Zone </a:t>
            </a:r>
            <a:r>
              <a:rPr lang="en-US" sz="3000" dirty="0"/>
              <a:t>Change to    MF-2/PUD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Development Agreement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700" dirty="0" smtClean="0">
                <a:solidFill>
                  <a:schemeClr val="bg1"/>
                </a:solidFill>
              </a:rPr>
              <a:t>Limits density to 75 units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700" dirty="0" smtClean="0">
                <a:solidFill>
                  <a:schemeClr val="bg1"/>
                </a:solidFill>
              </a:rPr>
              <a:t>Limits use to townhomes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700" dirty="0" smtClean="0">
                <a:solidFill>
                  <a:schemeClr val="bg1"/>
                </a:solidFill>
              </a:rPr>
              <a:t>Requires 1.5 acres of open space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700" dirty="0" smtClean="0">
                <a:solidFill>
                  <a:schemeClr val="bg1"/>
                </a:solidFill>
              </a:rPr>
              <a:t>Includes building design standards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700" dirty="0" smtClean="0">
              <a:solidFill>
                <a:schemeClr val="bg1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700" dirty="0"/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738" y="594359"/>
            <a:ext cx="634365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6903" y="953730"/>
            <a:ext cx="7982650" cy="50677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74" y="1195705"/>
            <a:ext cx="3200400" cy="5372244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Access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Open space buffers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Limited to 75 residential units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Townhome units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smtClean="0"/>
              <a:t>Contributes to Vista’s HOA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23" y="2105775"/>
            <a:ext cx="5535562" cy="209913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621161" y="3569110"/>
            <a:ext cx="639097" cy="639096"/>
          </a:xfrm>
          <a:custGeom>
            <a:avLst/>
            <a:gdLst>
              <a:gd name="connsiteX0" fmla="*/ 0 w 639097"/>
              <a:gd name="connsiteY0" fmla="*/ 206477 h 639096"/>
              <a:gd name="connsiteX1" fmla="*/ 639097 w 639097"/>
              <a:gd name="connsiteY1" fmla="*/ 0 h 639096"/>
              <a:gd name="connsiteX2" fmla="*/ 639097 w 639097"/>
              <a:gd name="connsiteY2" fmla="*/ 629264 h 639096"/>
              <a:gd name="connsiteX3" fmla="*/ 206478 w 639097"/>
              <a:gd name="connsiteY3" fmla="*/ 639096 h 639096"/>
              <a:gd name="connsiteX4" fmla="*/ 0 w 639097"/>
              <a:gd name="connsiteY4" fmla="*/ 206477 h 6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097" h="639096">
                <a:moveTo>
                  <a:pt x="0" y="206477"/>
                </a:moveTo>
                <a:lnTo>
                  <a:pt x="639097" y="0"/>
                </a:lnTo>
                <a:lnTo>
                  <a:pt x="639097" y="629264"/>
                </a:lnTo>
                <a:lnTo>
                  <a:pt x="206478" y="639096"/>
                </a:lnTo>
                <a:lnTo>
                  <a:pt x="0" y="206477"/>
                </a:lnTo>
                <a:close/>
              </a:path>
            </a:pathLst>
          </a:cu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719484" y="953729"/>
            <a:ext cx="4296697" cy="2802194"/>
          </a:xfrm>
          <a:custGeom>
            <a:avLst/>
            <a:gdLst>
              <a:gd name="connsiteX0" fmla="*/ 0 w 4296697"/>
              <a:gd name="connsiteY0" fmla="*/ 2772697 h 2772697"/>
              <a:gd name="connsiteX1" fmla="*/ 4296697 w 4296697"/>
              <a:gd name="connsiteY1" fmla="*/ 1179871 h 2772697"/>
              <a:gd name="connsiteX2" fmla="*/ 3313471 w 4296697"/>
              <a:gd name="connsiteY2" fmla="*/ 727587 h 2772697"/>
              <a:gd name="connsiteX3" fmla="*/ 2320413 w 4296697"/>
              <a:gd name="connsiteY3" fmla="*/ 196645 h 2772697"/>
              <a:gd name="connsiteX4" fmla="*/ 2074606 w 4296697"/>
              <a:gd name="connsiteY4" fmla="*/ 0 h 2772697"/>
              <a:gd name="connsiteX5" fmla="*/ 1710813 w 4296697"/>
              <a:gd name="connsiteY5" fmla="*/ 0 h 2772697"/>
              <a:gd name="connsiteX6" fmla="*/ 2153264 w 4296697"/>
              <a:gd name="connsiteY6" fmla="*/ 176981 h 2772697"/>
              <a:gd name="connsiteX7" fmla="*/ 2281084 w 4296697"/>
              <a:gd name="connsiteY7" fmla="*/ 589936 h 2772697"/>
              <a:gd name="connsiteX8" fmla="*/ 2290916 w 4296697"/>
              <a:gd name="connsiteY8" fmla="*/ 835742 h 2772697"/>
              <a:gd name="connsiteX9" fmla="*/ 2163097 w 4296697"/>
              <a:gd name="connsiteY9" fmla="*/ 1160206 h 2772697"/>
              <a:gd name="connsiteX10" fmla="*/ 1897626 w 4296697"/>
              <a:gd name="connsiteY10" fmla="*/ 1376516 h 2772697"/>
              <a:gd name="connsiteX11" fmla="*/ 1710813 w 4296697"/>
              <a:gd name="connsiteY11" fmla="*/ 1406013 h 2772697"/>
              <a:gd name="connsiteX12" fmla="*/ 1612490 w 4296697"/>
              <a:gd name="connsiteY12" fmla="*/ 1376516 h 2772697"/>
              <a:gd name="connsiteX13" fmla="*/ 1327355 w 4296697"/>
              <a:gd name="connsiteY13" fmla="*/ 1406013 h 2772697"/>
              <a:gd name="connsiteX14" fmla="*/ 1140542 w 4296697"/>
              <a:gd name="connsiteY14" fmla="*/ 1386348 h 2772697"/>
              <a:gd name="connsiteX15" fmla="*/ 737419 w 4296697"/>
              <a:gd name="connsiteY15" fmla="*/ 1799303 h 2772697"/>
              <a:gd name="connsiteX16" fmla="*/ 560439 w 4296697"/>
              <a:gd name="connsiteY16" fmla="*/ 2231923 h 2772697"/>
              <a:gd name="connsiteX17" fmla="*/ 334297 w 4296697"/>
              <a:gd name="connsiteY17" fmla="*/ 2517058 h 2772697"/>
              <a:gd name="connsiteX18" fmla="*/ 78658 w 4296697"/>
              <a:gd name="connsiteY18" fmla="*/ 2753032 h 2772697"/>
              <a:gd name="connsiteX19" fmla="*/ 78658 w 4296697"/>
              <a:gd name="connsiteY19" fmla="*/ 2753032 h 277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96697" h="2772697">
                <a:moveTo>
                  <a:pt x="0" y="2772697"/>
                </a:moveTo>
                <a:lnTo>
                  <a:pt x="4296697" y="1179871"/>
                </a:lnTo>
                <a:lnTo>
                  <a:pt x="3313471" y="727587"/>
                </a:lnTo>
                <a:lnTo>
                  <a:pt x="2320413" y="196645"/>
                </a:lnTo>
                <a:lnTo>
                  <a:pt x="2074606" y="0"/>
                </a:lnTo>
                <a:lnTo>
                  <a:pt x="1710813" y="0"/>
                </a:lnTo>
                <a:lnTo>
                  <a:pt x="2153264" y="176981"/>
                </a:lnTo>
                <a:lnTo>
                  <a:pt x="2281084" y="589936"/>
                </a:lnTo>
                <a:lnTo>
                  <a:pt x="2290916" y="835742"/>
                </a:lnTo>
                <a:lnTo>
                  <a:pt x="2163097" y="1160206"/>
                </a:lnTo>
                <a:lnTo>
                  <a:pt x="1897626" y="1376516"/>
                </a:lnTo>
                <a:lnTo>
                  <a:pt x="1710813" y="1406013"/>
                </a:lnTo>
                <a:lnTo>
                  <a:pt x="1612490" y="1376516"/>
                </a:lnTo>
                <a:lnTo>
                  <a:pt x="1327355" y="1406013"/>
                </a:lnTo>
                <a:lnTo>
                  <a:pt x="1140542" y="1386348"/>
                </a:lnTo>
                <a:lnTo>
                  <a:pt x="737419" y="1799303"/>
                </a:lnTo>
                <a:lnTo>
                  <a:pt x="560439" y="2231923"/>
                </a:lnTo>
                <a:lnTo>
                  <a:pt x="334297" y="2517058"/>
                </a:lnTo>
                <a:lnTo>
                  <a:pt x="78658" y="2753032"/>
                </a:lnTo>
                <a:lnTo>
                  <a:pt x="78658" y="2753032"/>
                </a:lnTo>
              </a:path>
            </a:pathLst>
          </a:custGeom>
          <a:solidFill>
            <a:srgbClr val="FFFF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847303" y="3765755"/>
            <a:ext cx="6272981" cy="2241755"/>
          </a:xfrm>
          <a:custGeom>
            <a:avLst/>
            <a:gdLst>
              <a:gd name="connsiteX0" fmla="*/ 0 w 6272981"/>
              <a:gd name="connsiteY0" fmla="*/ 422787 h 2241755"/>
              <a:gd name="connsiteX1" fmla="*/ 580103 w 6272981"/>
              <a:gd name="connsiteY1" fmla="*/ 2163097 h 2241755"/>
              <a:gd name="connsiteX2" fmla="*/ 727587 w 6272981"/>
              <a:gd name="connsiteY2" fmla="*/ 2123768 h 2241755"/>
              <a:gd name="connsiteX3" fmla="*/ 904568 w 6272981"/>
              <a:gd name="connsiteY3" fmla="*/ 2123768 h 2241755"/>
              <a:gd name="connsiteX4" fmla="*/ 1061884 w 6272981"/>
              <a:gd name="connsiteY4" fmla="*/ 2231922 h 2241755"/>
              <a:gd name="connsiteX5" fmla="*/ 2517058 w 6272981"/>
              <a:gd name="connsiteY5" fmla="*/ 2241755 h 2241755"/>
              <a:gd name="connsiteX6" fmla="*/ 2674374 w 6272981"/>
              <a:gd name="connsiteY6" fmla="*/ 2153264 h 2241755"/>
              <a:gd name="connsiteX7" fmla="*/ 2556387 w 6272981"/>
              <a:gd name="connsiteY7" fmla="*/ 1995948 h 2241755"/>
              <a:gd name="connsiteX8" fmla="*/ 2251587 w 6272981"/>
              <a:gd name="connsiteY8" fmla="*/ 2143432 h 2241755"/>
              <a:gd name="connsiteX9" fmla="*/ 2054942 w 6272981"/>
              <a:gd name="connsiteY9" fmla="*/ 2113935 h 2241755"/>
              <a:gd name="connsiteX10" fmla="*/ 1887794 w 6272981"/>
              <a:gd name="connsiteY10" fmla="*/ 2015613 h 2241755"/>
              <a:gd name="connsiteX11" fmla="*/ 1651820 w 6272981"/>
              <a:gd name="connsiteY11" fmla="*/ 1769806 h 2241755"/>
              <a:gd name="connsiteX12" fmla="*/ 1602658 w 6272981"/>
              <a:gd name="connsiteY12" fmla="*/ 1661651 h 2241755"/>
              <a:gd name="connsiteX13" fmla="*/ 1602658 w 6272981"/>
              <a:gd name="connsiteY13" fmla="*/ 1288026 h 2241755"/>
              <a:gd name="connsiteX14" fmla="*/ 1641987 w 6272981"/>
              <a:gd name="connsiteY14" fmla="*/ 1042219 h 2241755"/>
              <a:gd name="connsiteX15" fmla="*/ 1995949 w 6272981"/>
              <a:gd name="connsiteY15" fmla="*/ 845574 h 2241755"/>
              <a:gd name="connsiteX16" fmla="*/ 2192594 w 6272981"/>
              <a:gd name="connsiteY16" fmla="*/ 776748 h 2241755"/>
              <a:gd name="connsiteX17" fmla="*/ 2851355 w 6272981"/>
              <a:gd name="connsiteY17" fmla="*/ 825910 h 2241755"/>
              <a:gd name="connsiteX18" fmla="*/ 3165987 w 6272981"/>
              <a:gd name="connsiteY18" fmla="*/ 904568 h 2241755"/>
              <a:gd name="connsiteX19" fmla="*/ 3234813 w 6272981"/>
              <a:gd name="connsiteY19" fmla="*/ 993058 h 2241755"/>
              <a:gd name="connsiteX20" fmla="*/ 3519949 w 6272981"/>
              <a:gd name="connsiteY20" fmla="*/ 1337187 h 2241755"/>
              <a:gd name="connsiteX21" fmla="*/ 3657600 w 6272981"/>
              <a:gd name="connsiteY21" fmla="*/ 1563329 h 2241755"/>
              <a:gd name="connsiteX22" fmla="*/ 4955458 w 6272981"/>
              <a:gd name="connsiteY22" fmla="*/ 668593 h 2241755"/>
              <a:gd name="connsiteX23" fmla="*/ 5506065 w 6272981"/>
              <a:gd name="connsiteY23" fmla="*/ 363793 h 2241755"/>
              <a:gd name="connsiteX24" fmla="*/ 5801032 w 6272981"/>
              <a:gd name="connsiteY24" fmla="*/ 776748 h 2241755"/>
              <a:gd name="connsiteX25" fmla="*/ 6272981 w 6272981"/>
              <a:gd name="connsiteY25" fmla="*/ 511277 h 2241755"/>
              <a:gd name="connsiteX26" fmla="*/ 5978013 w 6272981"/>
              <a:gd name="connsiteY26" fmla="*/ 0 h 2241755"/>
              <a:gd name="connsiteX27" fmla="*/ 5191432 w 6272981"/>
              <a:gd name="connsiteY27" fmla="*/ 422787 h 2241755"/>
              <a:gd name="connsiteX28" fmla="*/ 0 w 6272981"/>
              <a:gd name="connsiteY28" fmla="*/ 422787 h 224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72981" h="2241755">
                <a:moveTo>
                  <a:pt x="0" y="422787"/>
                </a:moveTo>
                <a:lnTo>
                  <a:pt x="580103" y="2163097"/>
                </a:lnTo>
                <a:lnTo>
                  <a:pt x="727587" y="2123768"/>
                </a:lnTo>
                <a:lnTo>
                  <a:pt x="904568" y="2123768"/>
                </a:lnTo>
                <a:lnTo>
                  <a:pt x="1061884" y="2231922"/>
                </a:lnTo>
                <a:lnTo>
                  <a:pt x="2517058" y="2241755"/>
                </a:lnTo>
                <a:lnTo>
                  <a:pt x="2674374" y="2153264"/>
                </a:lnTo>
                <a:lnTo>
                  <a:pt x="2556387" y="1995948"/>
                </a:lnTo>
                <a:lnTo>
                  <a:pt x="2251587" y="2143432"/>
                </a:lnTo>
                <a:lnTo>
                  <a:pt x="2054942" y="2113935"/>
                </a:lnTo>
                <a:lnTo>
                  <a:pt x="1887794" y="2015613"/>
                </a:lnTo>
                <a:lnTo>
                  <a:pt x="1651820" y="1769806"/>
                </a:lnTo>
                <a:lnTo>
                  <a:pt x="1602658" y="1661651"/>
                </a:lnTo>
                <a:lnTo>
                  <a:pt x="1602658" y="1288026"/>
                </a:lnTo>
                <a:lnTo>
                  <a:pt x="1641987" y="1042219"/>
                </a:lnTo>
                <a:lnTo>
                  <a:pt x="1995949" y="845574"/>
                </a:lnTo>
                <a:lnTo>
                  <a:pt x="2192594" y="776748"/>
                </a:lnTo>
                <a:lnTo>
                  <a:pt x="2851355" y="825910"/>
                </a:lnTo>
                <a:lnTo>
                  <a:pt x="3165987" y="904568"/>
                </a:lnTo>
                <a:lnTo>
                  <a:pt x="3234813" y="993058"/>
                </a:lnTo>
                <a:lnTo>
                  <a:pt x="3519949" y="1337187"/>
                </a:lnTo>
                <a:lnTo>
                  <a:pt x="3657600" y="1563329"/>
                </a:lnTo>
                <a:lnTo>
                  <a:pt x="4955458" y="668593"/>
                </a:lnTo>
                <a:lnTo>
                  <a:pt x="5506065" y="363793"/>
                </a:lnTo>
                <a:lnTo>
                  <a:pt x="5801032" y="776748"/>
                </a:lnTo>
                <a:lnTo>
                  <a:pt x="6272981" y="511277"/>
                </a:lnTo>
                <a:lnTo>
                  <a:pt x="5978013" y="0"/>
                </a:lnTo>
                <a:lnTo>
                  <a:pt x="5191432" y="422787"/>
                </a:lnTo>
                <a:lnTo>
                  <a:pt x="0" y="422787"/>
                </a:lnTo>
                <a:close/>
              </a:path>
            </a:pathLst>
          </a:custGeom>
          <a:solidFill>
            <a:srgbClr val="FFFFC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390589">
            <a:off x="6355829" y="2329985"/>
            <a:ext cx="167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Open space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60258" y="4477905"/>
            <a:ext cx="1268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Open space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90271" y="4404663"/>
            <a:ext cx="1268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Open space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308" y="322787"/>
            <a:ext cx="380091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Conceptual Site Plan</a:t>
            </a:r>
            <a:endParaRPr lang="en-US" sz="35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91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698" y="1455174"/>
            <a:ext cx="3802222" cy="496529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/>
              <a:t>2 stories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/>
              <a:t>Match existing architectural design of the Vista’s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/>
              <a:t>Units average 1,600 SF in size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/>
              <a:t>Anticipated to be priced in the $350,000-$400,000 range</a:t>
            </a:r>
          </a:p>
          <a:p>
            <a:endParaRPr lang="en-US" sz="30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5260258" y="4477905"/>
            <a:ext cx="1268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Open space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615" y="784971"/>
            <a:ext cx="7710572" cy="49475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9622" y="200195"/>
            <a:ext cx="377577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Conceptual Building</a:t>
            </a:r>
          </a:p>
          <a:p>
            <a:pPr algn="ctr"/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Design and Standards</a:t>
            </a:r>
            <a:endParaRPr lang="en-US" sz="33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16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44" y="175125"/>
            <a:ext cx="3881192" cy="657896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Project will generate only 39 peak hour trips.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Los Altos Parkway will function within policy LOS at full build-out of the community.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dirty="0" smtClean="0"/>
              <a:t>Improvement at Los Altos (south)/Vista Blvd is conditioned on prior projects.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0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5260258" y="4477905"/>
            <a:ext cx="1268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Open space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82390" y="81405"/>
            <a:ext cx="4524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Traffic Considerations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491" y="1033135"/>
            <a:ext cx="7759740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-1" y="694336"/>
            <a:ext cx="4000501" cy="616366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Traffic study based on full build-out of The Vistas and </a:t>
            </a:r>
            <a:r>
              <a:rPr lang="en-US" sz="3200" dirty="0" err="1" smtClean="0"/>
              <a:t>Miramonte</a:t>
            </a:r>
            <a:endParaRPr lang="en-US" sz="32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Operates at a Level of Service (LOS) A at build-out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Appropriately sized per national standards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/>
              <a:t>Appropriate 90 degree geometry for a fourth leg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0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5260258" y="4477905"/>
            <a:ext cx="1268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Open space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4489" y="694337"/>
            <a:ext cx="64762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Los Altos/Vista Heights Roundabout</a:t>
            </a:r>
            <a:endParaRPr lang="en-US" sz="35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444" y="1474982"/>
            <a:ext cx="7499929" cy="46120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4172"/>
            <a:ext cx="401097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Roundabout Questions</a:t>
            </a:r>
            <a:endParaRPr lang="en-US" sz="33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36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Additional Requirements if Requested by City Council or at Tentative Map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018867" y="1737360"/>
            <a:ext cx="5044978" cy="444523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Agree to </a:t>
            </a:r>
            <a:r>
              <a:rPr lang="en-US" sz="7600" u="sng" dirty="0" smtClean="0">
                <a:solidFill>
                  <a:schemeClr val="bg2">
                    <a:lumMod val="10000"/>
                  </a:schemeClr>
                </a:solidFill>
              </a:rPr>
              <a:t>2 car garage </a:t>
            </a: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minimum with each unit.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 Agree to add </a:t>
            </a:r>
            <a:r>
              <a:rPr lang="en-US" sz="7600" u="sng" dirty="0" smtClean="0">
                <a:solidFill>
                  <a:schemeClr val="bg2">
                    <a:lumMod val="10000"/>
                  </a:schemeClr>
                </a:solidFill>
              </a:rPr>
              <a:t>pedestrian activated flasher </a:t>
            </a: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at the Los Altos crosswalk at Goodwin Rd, pending City Engineer approval.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 Agree to submit an updated </a:t>
            </a:r>
            <a:r>
              <a:rPr lang="en-US" sz="7600" u="sng" dirty="0" smtClean="0">
                <a:solidFill>
                  <a:schemeClr val="bg2">
                    <a:lumMod val="10000"/>
                  </a:schemeClr>
                </a:solidFill>
              </a:rPr>
              <a:t>traffic analysis </a:t>
            </a: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at time of tentative map.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 Agree to </a:t>
            </a:r>
            <a:r>
              <a:rPr lang="en-US" sz="7600" u="sng" dirty="0" smtClean="0">
                <a:solidFill>
                  <a:schemeClr val="bg2">
                    <a:lumMod val="10000"/>
                  </a:schemeClr>
                </a:solidFill>
              </a:rPr>
              <a:t>construct the 4</a:t>
            </a:r>
            <a:r>
              <a:rPr lang="en-US" sz="7600" u="sng" baseline="30000" dirty="0" smtClean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sz="7600" u="sng" dirty="0" smtClean="0">
                <a:solidFill>
                  <a:schemeClr val="bg2">
                    <a:lumMod val="10000"/>
                  </a:schemeClr>
                </a:solidFill>
              </a:rPr>
              <a:t> leg at the Vista Heights roundabout</a:t>
            </a: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 in accordance with NCHRP Report 672, per the traffic report recommendations.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 Agree to </a:t>
            </a:r>
            <a:r>
              <a:rPr lang="en-US" sz="7600" u="sng" dirty="0" smtClean="0">
                <a:solidFill>
                  <a:schemeClr val="bg2">
                    <a:lumMod val="10000"/>
                  </a:schemeClr>
                </a:solidFill>
              </a:rPr>
              <a:t>improve the site line to the crosswalk </a:t>
            </a:r>
            <a:r>
              <a:rPr lang="en-US" sz="7600" dirty="0" smtClean="0">
                <a:solidFill>
                  <a:schemeClr val="bg2">
                    <a:lumMod val="10000"/>
                  </a:schemeClr>
                </a:solidFill>
              </a:rPr>
              <a:t>on the north leg of the Vista Heights roundabout, including removal of landscaping.</a:t>
            </a:r>
            <a:endParaRPr lang="en-US" sz="76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19152" r="12849" b="24243"/>
          <a:stretch/>
        </p:blipFill>
        <p:spPr>
          <a:xfrm>
            <a:off x="0" y="1887603"/>
            <a:ext cx="6882938" cy="38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21">
      <a:dk1>
        <a:srgbClr val="FFFFFF"/>
      </a:dk1>
      <a:lt1>
        <a:srgbClr val="FFFFFF"/>
      </a:lt1>
      <a:dk2>
        <a:srgbClr val="005390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4445</TotalTime>
  <Words>317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Wingdings</vt:lpstr>
      <vt:lpstr>Retrospect</vt:lpstr>
      <vt:lpstr>Los Altos Zoning Map Amendment</vt:lpstr>
      <vt:lpstr>PowerPoint Presentation</vt:lpstr>
      <vt:lpstr>Original Vista’s Approval from 1988</vt:lpstr>
      <vt:lpstr>Why is the Zone Change Needed?</vt:lpstr>
      <vt:lpstr>PowerPoint Presentation</vt:lpstr>
      <vt:lpstr>PowerPoint Presentation</vt:lpstr>
      <vt:lpstr>PowerPoint Presentation</vt:lpstr>
      <vt:lpstr>PowerPoint Presentation</vt:lpstr>
      <vt:lpstr>Additional Requirements if Requested by City Council or at Tentative Map</vt:lpstr>
      <vt:lpstr>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Fuss, AICP</dc:creator>
  <cp:lastModifiedBy>chamber</cp:lastModifiedBy>
  <cp:revision>53</cp:revision>
  <cp:lastPrinted>2018-07-22T13:07:38Z</cp:lastPrinted>
  <dcterms:created xsi:type="dcterms:W3CDTF">2018-05-19T20:01:59Z</dcterms:created>
  <dcterms:modified xsi:type="dcterms:W3CDTF">2018-07-24T00:09:53Z</dcterms:modified>
</cp:coreProperties>
</file>